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8" r:id="rId2"/>
    <p:sldId id="256" r:id="rId3"/>
    <p:sldId id="268" r:id="rId4"/>
    <p:sldId id="259" r:id="rId5"/>
    <p:sldId id="262" r:id="rId6"/>
    <p:sldId id="269" r:id="rId7"/>
    <p:sldId id="271" r:id="rId8"/>
    <p:sldId id="270" r:id="rId9"/>
    <p:sldId id="277" r:id="rId10"/>
    <p:sldId id="278" r:id="rId11"/>
    <p:sldId id="275" r:id="rId12"/>
    <p:sldId id="276" r:id="rId13"/>
    <p:sldId id="273" r:id="rId14"/>
    <p:sldId id="272" r:id="rId15"/>
    <p:sldId id="274" r:id="rId16"/>
    <p:sldId id="266" r:id="rId17"/>
    <p:sldId id="267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8" autoAdjust="0"/>
    <p:restoredTop sz="94000" autoAdjust="0"/>
  </p:normalViewPr>
  <p:slideViewPr>
    <p:cSldViewPr snapToGrid="0" snapToObjects="1">
      <p:cViewPr varScale="1">
        <p:scale>
          <a:sx n="69" d="100"/>
          <a:sy n="69" d="100"/>
        </p:scale>
        <p:origin x="66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DA0BE-236D-CB4A-B9CE-907BB287436E}" type="datetimeFigureOut">
              <a:rPr lang="cs-CZ" smtClean="0"/>
              <a:pPr/>
              <a:t>23.04.2019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AB4D6-3127-0B4C-B241-0F5A0F45AC9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9C03E-FE5E-F544-8536-E4021C7F1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A930BF-C552-9D41-BEE1-2E0E935C3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C3664-AEBF-9445-A0BB-8B22401A2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pPr/>
              <a:t>23.04.2019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1419F-A281-784F-AE5A-32BBBE59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F2228-3B15-E640-A38E-86DF233E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A99C74-E8DD-C043-9DBF-369ADF2B67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000" y="-3032"/>
            <a:ext cx="3683000" cy="107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924877-1303-5343-8376-5EAAB1941E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3364" y="331266"/>
            <a:ext cx="2101272" cy="41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9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14D2-00CB-C843-93B0-A8AFB1947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8BAEEC-3ED2-1540-BC73-7A8E57215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4505F-381F-2443-8FE6-9985754A2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pPr/>
              <a:t>23.04.2019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4D42F-3984-1641-8C18-443CF6A2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DF5AC-64DD-F24A-9E6B-00A84ECE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6599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E3AD86-38DE-D041-8EDF-175A358F3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979713"/>
            <a:ext cx="2628900" cy="5197249"/>
          </a:xfrm>
        </p:spPr>
        <p:txBody>
          <a:bodyPr vert="eaVert"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D92433-EF5B-DA47-AF97-E279844F5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79713"/>
            <a:ext cx="7734300" cy="5197249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48DDC-45CB-7044-AC0A-C32650761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pPr/>
              <a:t>23.04.2019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74E74-DB2E-BC48-879F-117662BC5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A4D86-90B3-E24C-9186-57703035C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76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B59D-05BD-E346-82EB-1D6E5FDEB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87641-6582-224C-8ED2-A2FB789FE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A217C-006E-BF4F-81BE-6B9808AC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pPr/>
              <a:t>23.04.2019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1084F-40B9-8849-84D8-B558E1AF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143CD-EF64-F649-80CE-A6F51668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19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4E733-FF67-E945-A8DC-8127EF7B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10344"/>
            <a:ext cx="10515600" cy="3056707"/>
          </a:xfrm>
        </p:spPr>
        <p:txBody>
          <a:bodyPr anchor="b"/>
          <a:lstStyle>
            <a:lvl1pPr>
              <a:defRPr sz="6000"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BE787-ADF1-3D4F-8A5A-5EF00C864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808AB-65E6-DC47-BAD7-1169DDE8C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pPr/>
              <a:t>23.04.2019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5EC0B-8139-5742-B44C-F140232E4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3C151-39AA-604C-AD04-F255BDB8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022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3E4C7-38A9-A949-9F5E-81F785AF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B553F-F94E-7C41-B565-B34BD77F0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7A1B9-D77A-D34F-8B37-8E04B7CDE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80F3D-FE05-004A-B3B2-EC2224F6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pPr/>
              <a:t>23.04.2019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CF385-5AFB-D743-9323-7B78418D3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5101E-4A57-6A43-AFB6-F5C3ED3C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892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1828-651D-7747-B4B3-05834A8B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BCD54-4678-2141-98D4-649A9EB6A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9873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3C8540-A78F-FD4C-BCBA-255E50DAB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3187"/>
            <a:ext cx="5157787" cy="3349625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A13A45-6134-1147-9C27-F639A572A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98730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4B004E-97D7-7341-8E62-F698399BB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3187"/>
            <a:ext cx="5183188" cy="3349625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1F2CD7-2743-CD4F-B222-2BB515B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pPr/>
              <a:t>23.04.2019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F17310-FE73-0148-98D6-2EA1BFC14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08E8BF-6CF8-9A44-97F1-26BB56E1E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730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48F20-0A9C-DC49-976F-66547EEEE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7167A-ED47-BC4A-8D6E-7977133D0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pPr/>
              <a:t>23.04.2019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D0F12-1E30-3A4B-AB8C-FCECB32D2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7624-8871-B34C-842D-E6AF53F29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86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7C48CF-350C-E243-B0F3-B3FD89FD7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pPr/>
              <a:t>23.04.2019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C0378B-EF05-7946-8A64-537E03ADA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F1B50-B3FC-774D-B0C7-12CD8A630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235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9F00-5A30-6844-9997-D9672342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1A15D-E9BC-0E47-9FC8-6131B339F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2B343-C605-FC4E-AE5B-CECBDA158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FC055-5DD0-A34D-A9D7-85B13A59F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pPr/>
              <a:t>23.04.2019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61F3D-2EC4-6541-81A8-6F3CA3CA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F28C3-2DFB-CC44-977B-C564A120A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02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C63CA-E5E8-BB4F-B6E1-7546EC0B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E650A3-FA81-AE40-9454-A0B2BAABA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74AA4-3F47-CB42-84F9-BE3841AF9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D1D56-3490-6642-9143-259AE98F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pPr/>
              <a:t>23.04.2019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379A2-445A-B240-809F-37303736D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CB404-3DA6-7945-8553-63FBDC49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6955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E2F123-356A-2646-9BEB-B1604480A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557"/>
            <a:ext cx="10515600" cy="769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7F73B-73E5-1B42-A9AC-5DACD7E85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7E9B2-58C7-FA45-A31A-60B4DCC50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36BE2-9806-2D4F-A05C-FB3D1457E7D0}" type="datetimeFigureOut">
              <a:rPr lang="cs-CZ" smtClean="0"/>
              <a:pPr/>
              <a:t>23.04.2019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6ACF7-CCA0-0B4F-8DE8-30E2847CA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5626A-32FC-FF48-A25F-48CFBD425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A0629-6451-AA40-9DCF-B91E2ADB054B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008F7E-B3E3-714A-97C4-1DF6F1C927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509000" y="-3032"/>
            <a:ext cx="3683000" cy="107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969D2B-FD8E-F046-BA13-78589C1D009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73364" y="331266"/>
            <a:ext cx="2101272" cy="41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7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4AD60-507E-F043-A055-BDB30AED1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76"/>
            <a:ext cx="1218834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464FE-6DAF-A449-998F-43CFF2CAD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00" y="4394200"/>
            <a:ext cx="4927600" cy="246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073A7-0E2F-C540-A73A-6500932E7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64" y="331266"/>
            <a:ext cx="2102400" cy="411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0A962E-135E-764E-B647-F88A9DCFB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600" y="-4176"/>
            <a:ext cx="4136400" cy="1080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43657-D4E5-D944-8380-A66E5D9EB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59429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STREETWORK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08059B-150A-E442-B06F-EF4E2C34E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27829"/>
            <a:ext cx="9144000" cy="2129971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ZAHRANIČNÍ ZKUŠENOSTI A NOVINKY Z ČAS</a:t>
            </a:r>
          </a:p>
          <a:p>
            <a:r>
              <a:rPr lang="cs-CZ" sz="1600" dirty="0">
                <a:solidFill>
                  <a:schemeClr val="bg1"/>
                </a:solidFill>
              </a:rPr>
              <a:t>Dům Světla, Malého 282/3, 186 00 Praha 8 – Karlín</a:t>
            </a:r>
          </a:p>
          <a:p>
            <a:r>
              <a:rPr lang="cs-CZ" sz="1600" dirty="0">
                <a:solidFill>
                  <a:schemeClr val="bg1"/>
                </a:solidFill>
              </a:rPr>
              <a:t>25. 4. 2019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63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Chráněné bydlení pro mladé lidi v období domácí krize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47888"/>
            <a:ext cx="5063837" cy="36282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037" y="2147888"/>
            <a:ext cx="5565945" cy="362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61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Systém sociální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Odvíjí se od míry rizika ve kterém se osoby nacházejí</a:t>
            </a:r>
          </a:p>
          <a:p>
            <a:r>
              <a:rPr lang="cs-CZ" dirty="0" smtClean="0"/>
              <a:t>Nejméně rizikoví obyvatelé jsou v péči města potažmo organizací které soutěží prostředky na různě dlouhou dobu.</a:t>
            </a:r>
          </a:p>
          <a:p>
            <a:r>
              <a:rPr lang="cs-CZ" dirty="0" smtClean="0"/>
              <a:t>Rizikovější obyvatele má na starosti region (obdoba našeho kraje)</a:t>
            </a:r>
          </a:p>
          <a:p>
            <a:r>
              <a:rPr lang="cs-CZ" dirty="0" smtClean="0"/>
              <a:t>Zařízení pro nejrizikovější má v gesci stát.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2161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Financování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Státní zdroje – byrokracie + </a:t>
            </a:r>
            <a:r>
              <a:rPr lang="cs-CZ" dirty="0" smtClean="0"/>
              <a:t>stabilita</a:t>
            </a:r>
            <a:endParaRPr lang="cs-CZ" dirty="0"/>
          </a:p>
          <a:p>
            <a:r>
              <a:rPr lang="cs-CZ" dirty="0"/>
              <a:t>Lokální programy – pružnost + </a:t>
            </a:r>
            <a:r>
              <a:rPr lang="cs-CZ" dirty="0" smtClean="0"/>
              <a:t>nejistota</a:t>
            </a:r>
          </a:p>
          <a:p>
            <a:r>
              <a:rPr lang="cs-CZ" dirty="0"/>
              <a:t>Pamplona - </a:t>
            </a:r>
            <a:r>
              <a:rPr lang="cs-CZ" dirty="0" err="1"/>
              <a:t>Iruña</a:t>
            </a:r>
            <a:r>
              <a:rPr lang="cs-CZ" dirty="0"/>
              <a:t> </a:t>
            </a:r>
            <a:r>
              <a:rPr lang="cs-CZ" dirty="0" smtClean="0"/>
              <a:t> peníze se soutěží na dva roky</a:t>
            </a:r>
          </a:p>
          <a:p>
            <a:r>
              <a:rPr lang="cs-CZ" dirty="0" err="1" smtClean="0"/>
              <a:t>Vitoria</a:t>
            </a:r>
            <a:r>
              <a:rPr lang="cs-CZ" dirty="0" smtClean="0"/>
              <a:t> – </a:t>
            </a:r>
            <a:r>
              <a:rPr lang="cs-CZ" dirty="0" err="1" smtClean="0"/>
              <a:t>Gasteiz</a:t>
            </a:r>
            <a:r>
              <a:rPr lang="cs-CZ" dirty="0" smtClean="0"/>
              <a:t> – 4 roky, sami kolegové vnímají jako problém flexibilitu účel vynaložených prostředků se během období nesmí měnit.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0950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sociální práce v oblasti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Francova diktatura – státní systém</a:t>
            </a:r>
          </a:p>
          <a:p>
            <a:r>
              <a:rPr lang="cs-CZ" dirty="0"/>
              <a:t>Od 1977 nová ústava, vznik prvních organizací</a:t>
            </a:r>
          </a:p>
          <a:p>
            <a:r>
              <a:rPr lang="cs-CZ" dirty="0"/>
              <a:t>1980 – drogy – epidemie heroinu, překladiště z </a:t>
            </a:r>
            <a:r>
              <a:rPr lang="cs-CZ" dirty="0" smtClean="0"/>
              <a:t>Francie (zaměření SS na problém)</a:t>
            </a:r>
            <a:endParaRPr lang="cs-CZ" dirty="0"/>
          </a:p>
          <a:p>
            <a:r>
              <a:rPr lang="cs-CZ" dirty="0"/>
              <a:t>2018 – hájení lidských práv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372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Srovnávání způsobů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Poskytujeme více služeb na jednom místě, k dispozici je internet, tiskárna, poradenská místnost</a:t>
            </a:r>
          </a:p>
          <a:p>
            <a:r>
              <a:rPr lang="cs-CZ" dirty="0"/>
              <a:t>Naproti tomu pro aktivity nadstavbové nad mobilní školu jsou </a:t>
            </a:r>
            <a:r>
              <a:rPr lang="cs-CZ" dirty="0" smtClean="0"/>
              <a:t>v </a:t>
            </a:r>
            <a:r>
              <a:rPr lang="cs-CZ" dirty="0"/>
              <a:t>Navarra </a:t>
            </a:r>
            <a:r>
              <a:rPr lang="cs-CZ" dirty="0" err="1"/>
              <a:t>Futuro</a:t>
            </a:r>
            <a:r>
              <a:rPr lang="cs-CZ" dirty="0"/>
              <a:t> domlouvány jiná setkání (poradenství, skupiny apod.)</a:t>
            </a:r>
          </a:p>
          <a:p>
            <a:r>
              <a:rPr lang="cs-CZ" dirty="0"/>
              <a:t>Máme přísnější výkaznictví a administrativu</a:t>
            </a:r>
          </a:p>
          <a:p>
            <a:r>
              <a:rPr lang="cs-CZ" dirty="0"/>
              <a:t>Máme přesnější představu o </a:t>
            </a:r>
            <a:r>
              <a:rPr lang="cs-CZ" dirty="0" smtClean="0"/>
              <a:t>klientech – rozdíl v zaměření služby (problém/ obhajoba práv)</a:t>
            </a:r>
            <a:endParaRPr lang="cs-CZ" dirty="0"/>
          </a:p>
          <a:p>
            <a:r>
              <a:rPr lang="cs-CZ" dirty="0"/>
              <a:t>Oslovují širší veřejnost, která na jejich aktivitách </a:t>
            </a:r>
            <a:r>
              <a:rPr lang="cs-CZ" dirty="0" smtClean="0"/>
              <a:t>participuje</a:t>
            </a:r>
          </a:p>
          <a:p>
            <a:r>
              <a:rPr lang="cs-CZ" dirty="0" smtClean="0"/>
              <a:t>Terénní drogové služby více pracují s mladými lidmi a věnují se alkoholu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4602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Srovnávání způsobů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81897"/>
            <a:ext cx="10515600" cy="4351338"/>
          </a:xfrm>
        </p:spPr>
        <p:txBody>
          <a:bodyPr/>
          <a:lstStyle/>
          <a:p>
            <a:r>
              <a:rPr lang="cs-CZ" dirty="0" smtClean="0"/>
              <a:t>Kolegové </a:t>
            </a:r>
            <a:r>
              <a:rPr lang="cs-CZ" dirty="0" err="1" smtClean="0"/>
              <a:t>teréňáci</a:t>
            </a:r>
            <a:r>
              <a:rPr lang="cs-CZ" dirty="0" smtClean="0"/>
              <a:t> nebyli </a:t>
            </a:r>
            <a:r>
              <a:rPr lang="cs-CZ" dirty="0"/>
              <a:t>sociálními pracovníky ale „</a:t>
            </a:r>
            <a:r>
              <a:rPr lang="cs-CZ" dirty="0" err="1"/>
              <a:t>educater</a:t>
            </a:r>
            <a:r>
              <a:rPr lang="cs-CZ" dirty="0"/>
              <a:t> </a:t>
            </a:r>
            <a:r>
              <a:rPr lang="cs-CZ" dirty="0" err="1"/>
              <a:t>calle</a:t>
            </a:r>
            <a:r>
              <a:rPr lang="cs-CZ" dirty="0"/>
              <a:t>“ </a:t>
            </a:r>
            <a:endParaRPr lang="cs-CZ" dirty="0" smtClean="0"/>
          </a:p>
          <a:p>
            <a:r>
              <a:rPr lang="cs-CZ" dirty="0" smtClean="0"/>
              <a:t>Zcela jiná míra anonymity klientů (kontakt s klienty a jejich rodiči na ulici je běžná věc.</a:t>
            </a:r>
          </a:p>
          <a:p>
            <a:r>
              <a:rPr lang="cs-CZ" dirty="0" err="1" smtClean="0"/>
              <a:t>Vitoria</a:t>
            </a:r>
            <a:r>
              <a:rPr lang="cs-CZ" dirty="0" smtClean="0"/>
              <a:t> práce o víkendu (</a:t>
            </a:r>
            <a:r>
              <a:rPr lang="cs-CZ" dirty="0" err="1" smtClean="0"/>
              <a:t>admin</a:t>
            </a:r>
            <a:r>
              <a:rPr lang="cs-CZ" dirty="0" smtClean="0"/>
              <a:t>, porady)</a:t>
            </a:r>
          </a:p>
          <a:p>
            <a:r>
              <a:rPr lang="cs-CZ" dirty="0"/>
              <a:t>Cílem SW </a:t>
            </a:r>
            <a:r>
              <a:rPr lang="cs-CZ" dirty="0" smtClean="0"/>
              <a:t>vyhledání </a:t>
            </a:r>
            <a:r>
              <a:rPr lang="cs-CZ" dirty="0"/>
              <a:t>a navázání kontaktu s </a:t>
            </a:r>
            <a:r>
              <a:rPr lang="cs-CZ" dirty="0" smtClean="0"/>
              <a:t>CS, podpora </a:t>
            </a:r>
            <a:r>
              <a:rPr lang="cs-CZ" dirty="0"/>
              <a:t>přirozeného vývoje a upozorňování komunity na problémy dětí a mládeže. </a:t>
            </a:r>
            <a:r>
              <a:rPr lang="cs-CZ" dirty="0" smtClean="0"/>
              <a:t>Spíše tedy sociální pedagogika než sociální práce.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1169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Dobrá praxe – čím se inspirovat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Vysoká míra </a:t>
            </a:r>
            <a:r>
              <a:rPr lang="cs-CZ" dirty="0" smtClean="0"/>
              <a:t>spolupráce na různých úrovních mezi jednotlivými pracovníky organizace, snaha pracovat s klienty tak, aby se jim věnoval celý tým, spolupráce i s rodinou klientů, se školami, sdílení informací</a:t>
            </a:r>
          </a:p>
          <a:p>
            <a:r>
              <a:rPr lang="cs-CZ" dirty="0" smtClean="0"/>
              <a:t>Na práci se výrazně podílí </a:t>
            </a:r>
            <a:r>
              <a:rPr lang="cs-CZ" dirty="0" smtClean="0"/>
              <a:t>dobrovolníci (</a:t>
            </a:r>
            <a:r>
              <a:rPr lang="cs-CZ" dirty="0" err="1" smtClean="0"/>
              <a:t>parkour</a:t>
            </a:r>
            <a:r>
              <a:rPr lang="cs-CZ" dirty="0" smtClean="0"/>
              <a:t>, jazyky, kurzy,…)</a:t>
            </a:r>
            <a:endParaRPr lang="cs-CZ" dirty="0" smtClean="0"/>
          </a:p>
          <a:p>
            <a:r>
              <a:rPr lang="cs-CZ" dirty="0" smtClean="0"/>
              <a:t>Do práce s mládeží se zapojuje celá komunita (workshopy, turnaje, mezigenerační setkání a spolupráce např. mezi dětmi a seniory, velká propagace akcí, aby se každý mohl zapojit)</a:t>
            </a:r>
          </a:p>
          <a:p>
            <a:r>
              <a:rPr lang="cs-CZ" dirty="0" smtClean="0"/>
              <a:t>Vybavená komunitní </a:t>
            </a:r>
            <a:r>
              <a:rPr lang="cs-CZ" dirty="0" smtClean="0"/>
              <a:t>centra (Centre </a:t>
            </a:r>
            <a:r>
              <a:rPr lang="cs-CZ" dirty="0" err="1" smtClean="0"/>
              <a:t>civico</a:t>
            </a:r>
            <a:r>
              <a:rPr lang="cs-CZ" dirty="0" smtClean="0"/>
              <a:t> - </a:t>
            </a:r>
            <a:r>
              <a:rPr lang="cs-CZ" dirty="0" err="1" smtClean="0"/>
              <a:t>Vitoria</a:t>
            </a:r>
            <a:r>
              <a:rPr lang="cs-CZ" dirty="0" smtClean="0"/>
              <a:t>) </a:t>
            </a:r>
            <a:r>
              <a:rPr lang="cs-CZ" dirty="0" smtClean="0"/>
              <a:t>dobře sloužící i pro veřejnost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Dobrá praxe – čím se inspirovat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Spolupráce se školami – </a:t>
            </a:r>
            <a:r>
              <a:rPr lang="cs-CZ" dirty="0" err="1" smtClean="0"/>
              <a:t>streetworkeři</a:t>
            </a:r>
            <a:r>
              <a:rPr lang="cs-CZ" dirty="0" smtClean="0"/>
              <a:t> jsou přítomni při vyučování, asistují učitelům</a:t>
            </a:r>
          </a:p>
          <a:p>
            <a:r>
              <a:rPr lang="cs-CZ" dirty="0" smtClean="0"/>
              <a:t>Noční terény a monitoringy, alkoholové a party </a:t>
            </a:r>
            <a:r>
              <a:rPr lang="cs-CZ" dirty="0" err="1" smtClean="0"/>
              <a:t>harm</a:t>
            </a:r>
            <a:r>
              <a:rPr lang="cs-CZ" dirty="0" smtClean="0"/>
              <a:t> </a:t>
            </a:r>
            <a:r>
              <a:rPr lang="cs-CZ" dirty="0" err="1" smtClean="0"/>
              <a:t>reduction</a:t>
            </a:r>
            <a:r>
              <a:rPr lang="cs-CZ" dirty="0" smtClean="0"/>
              <a:t> v období prázdnin,…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E813B-76E5-074E-8526-9FBD994620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Španělsko 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71344-6EB2-7644-ADEF-8524EF0CC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Pamplona </a:t>
            </a:r>
            <a:r>
              <a:rPr lang="cs-CZ" dirty="0" smtClean="0"/>
              <a:t>- </a:t>
            </a:r>
            <a:r>
              <a:rPr lang="cs-CZ" dirty="0" err="1" smtClean="0"/>
              <a:t>Iruña</a:t>
            </a:r>
            <a:r>
              <a:rPr lang="cs-CZ" dirty="0" smtClean="0"/>
              <a:t>, </a:t>
            </a:r>
            <a:r>
              <a:rPr lang="cs-CZ" dirty="0" err="1" smtClean="0"/>
              <a:t>Vitoria</a:t>
            </a:r>
            <a:r>
              <a:rPr lang="cs-CZ" dirty="0" smtClean="0"/>
              <a:t> – </a:t>
            </a:r>
            <a:r>
              <a:rPr lang="cs-CZ" dirty="0" err="1" smtClean="0"/>
              <a:t>Gasteiz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703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Baskicko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2.5 milionů obyvatel</a:t>
            </a:r>
          </a:p>
          <a:p>
            <a:r>
              <a:rPr lang="cs-CZ" dirty="0"/>
              <a:t>1.5 mil. Bilbao – průmysl</a:t>
            </a:r>
          </a:p>
          <a:p>
            <a:r>
              <a:rPr lang="cs-CZ" dirty="0"/>
              <a:t>Victoria </a:t>
            </a:r>
            <a:r>
              <a:rPr lang="cs-CZ" dirty="0" err="1"/>
              <a:t>Gasteiz</a:t>
            </a:r>
            <a:r>
              <a:rPr lang="cs-CZ" dirty="0"/>
              <a:t> – správní oblast</a:t>
            </a:r>
          </a:p>
          <a:p>
            <a:r>
              <a:rPr lang="cs-CZ" dirty="0" smtClean="0"/>
              <a:t>San </a:t>
            </a:r>
            <a:r>
              <a:rPr lang="cs-CZ" dirty="0"/>
              <a:t>Sebastian/</a:t>
            </a:r>
            <a:r>
              <a:rPr lang="cs-CZ" dirty="0" err="1"/>
              <a:t>Donostia</a:t>
            </a:r>
            <a:r>
              <a:rPr lang="cs-CZ" dirty="0"/>
              <a:t> – centrum </a:t>
            </a:r>
            <a:r>
              <a:rPr lang="cs-CZ" dirty="0" smtClean="0"/>
              <a:t>kultury</a:t>
            </a:r>
          </a:p>
          <a:p>
            <a:r>
              <a:rPr lang="cs-CZ" dirty="0"/>
              <a:t>Vysoká míra </a:t>
            </a:r>
            <a:r>
              <a:rPr lang="cs-CZ" dirty="0" smtClean="0"/>
              <a:t>autonomie, vlastní parlament, policie</a:t>
            </a:r>
            <a:endParaRPr lang="cs-CZ" dirty="0"/>
          </a:p>
          <a:p>
            <a:r>
              <a:rPr lang="cs-CZ" dirty="0"/>
              <a:t>Daně</a:t>
            </a:r>
          </a:p>
          <a:p>
            <a:r>
              <a:rPr lang="cs-CZ" dirty="0" smtClean="0"/>
              <a:t>V procesu nezávislosti dále než </a:t>
            </a:r>
            <a:r>
              <a:rPr lang="cs-CZ" dirty="0"/>
              <a:t>Katalánsko</a:t>
            </a:r>
          </a:p>
          <a:p>
            <a:r>
              <a:rPr lang="cs-CZ" dirty="0" smtClean="0"/>
              <a:t>Nápisy </a:t>
            </a:r>
            <a:r>
              <a:rPr lang="cs-CZ" dirty="0"/>
              <a:t>v </a:t>
            </a:r>
            <a:r>
              <a:rPr lang="cs-CZ" dirty="0" err="1" smtClean="0"/>
              <a:t>Baskitštině</a:t>
            </a:r>
            <a:r>
              <a:rPr lang="cs-CZ" dirty="0" smtClean="0"/>
              <a:t> </a:t>
            </a:r>
            <a:r>
              <a:rPr lang="cs-CZ" dirty="0"/>
              <a:t>– respekt – Pamplona – </a:t>
            </a:r>
            <a:r>
              <a:rPr lang="cs-CZ" dirty="0" err="1"/>
              <a:t>Iruňa</a:t>
            </a:r>
            <a:r>
              <a:rPr lang="cs-CZ" dirty="0"/>
              <a:t>, San Sebastian – </a:t>
            </a:r>
            <a:r>
              <a:rPr lang="cs-CZ" dirty="0" err="1"/>
              <a:t>Donostia</a:t>
            </a:r>
            <a:r>
              <a:rPr lang="cs-CZ" dirty="0"/>
              <a:t>, </a:t>
            </a:r>
            <a:r>
              <a:rPr lang="cs-CZ" dirty="0" err="1"/>
              <a:t>Vitoria</a:t>
            </a:r>
            <a:r>
              <a:rPr lang="cs-CZ" dirty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Gasteiz</a:t>
            </a:r>
            <a:r>
              <a:rPr lang="cs-CZ" dirty="0" smtClean="0"/>
              <a:t>, vlajky na domech,…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684" y="1306122"/>
            <a:ext cx="3151905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67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09422-2440-6A4C-BE77-881E2DA4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Vitoria</a:t>
            </a:r>
            <a:r>
              <a:rPr lang="cs-CZ" dirty="0" smtClean="0"/>
              <a:t> - </a:t>
            </a:r>
            <a:r>
              <a:rPr lang="cs-CZ" dirty="0" err="1" smtClean="0"/>
              <a:t>Gasteiz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0B73F-946E-E744-8792-67811CE2F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Vitoria</a:t>
            </a:r>
            <a:r>
              <a:rPr lang="cs-CZ" dirty="0" smtClean="0"/>
              <a:t> – hlavní město Baskické autonomní oblasti, </a:t>
            </a:r>
          </a:p>
          <a:p>
            <a:r>
              <a:rPr lang="cs-CZ" dirty="0" smtClean="0"/>
              <a:t>cca 242 </a:t>
            </a:r>
            <a:r>
              <a:rPr lang="cs-CZ" dirty="0" smtClean="0"/>
              <a:t>082 obyvatel </a:t>
            </a:r>
            <a:endParaRPr lang="cs-CZ" dirty="0"/>
          </a:p>
          <a:p>
            <a:r>
              <a:rPr lang="cs-CZ" dirty="0" smtClean="0"/>
              <a:t>multikulturní </a:t>
            </a:r>
            <a:r>
              <a:rPr lang="cs-CZ" dirty="0" smtClean="0"/>
              <a:t>město</a:t>
            </a:r>
          </a:p>
          <a:p>
            <a:r>
              <a:rPr lang="cs-CZ" dirty="0" smtClean="0"/>
              <a:t>považováno za  jedno z pěti nejlepších měst k žití v rámci </a:t>
            </a:r>
            <a:r>
              <a:rPr lang="cs-CZ" dirty="0" smtClean="0"/>
              <a:t>Španělska</a:t>
            </a:r>
          </a:p>
          <a:p>
            <a:r>
              <a:rPr lang="cs-CZ" dirty="0" smtClean="0"/>
              <a:t>Green </a:t>
            </a:r>
            <a:r>
              <a:rPr lang="cs-CZ" dirty="0" err="1" smtClean="0"/>
              <a:t>capital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309" y="4214380"/>
            <a:ext cx="6468774" cy="18097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208" y="1690688"/>
            <a:ext cx="128587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66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73296-0A97-FB4F-B02F-585C3FA88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Irse</a:t>
            </a:r>
            <a:r>
              <a:rPr lang="cs-CZ" dirty="0" smtClean="0"/>
              <a:t> Araba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4ACAC-549F-D347-8436-34EFC5099F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195102"/>
            <a:ext cx="4412673" cy="317799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Organizace založená v roce </a:t>
            </a:r>
            <a:r>
              <a:rPr lang="cs-CZ" sz="2000" dirty="0" smtClean="0"/>
              <a:t>1988</a:t>
            </a:r>
            <a:endParaRPr lang="cs-CZ" sz="2000" dirty="0" smtClean="0"/>
          </a:p>
          <a:p>
            <a:r>
              <a:rPr lang="cs-CZ" sz="2000" dirty="0" smtClean="0"/>
              <a:t>Způsob financování - pyramidový systém, kde na bázi je město a na hrotu stát</a:t>
            </a:r>
          </a:p>
          <a:p>
            <a:r>
              <a:rPr lang="cs-CZ" sz="2000" dirty="0" smtClean="0"/>
              <a:t>V organizaci pracují </a:t>
            </a:r>
            <a:r>
              <a:rPr lang="cs-CZ" sz="2000" dirty="0" err="1" smtClean="0"/>
              <a:t>multidisciplinární</a:t>
            </a:r>
            <a:r>
              <a:rPr lang="cs-CZ" sz="2000" dirty="0" smtClean="0"/>
              <a:t> týmy složené z odborníků v různých profesích (</a:t>
            </a:r>
            <a:r>
              <a:rPr lang="cs-CZ" sz="2000" dirty="0" err="1" smtClean="0"/>
              <a:t>soc.pracovníci</a:t>
            </a:r>
            <a:r>
              <a:rPr lang="cs-CZ" sz="2000" dirty="0" smtClean="0"/>
              <a:t>, </a:t>
            </a:r>
            <a:r>
              <a:rPr lang="cs-CZ" sz="2000" dirty="0" err="1" smtClean="0"/>
              <a:t>soc.pedagogové</a:t>
            </a:r>
            <a:r>
              <a:rPr lang="cs-CZ" sz="2000" dirty="0" smtClean="0"/>
              <a:t>,psychologové, právníci,…)</a:t>
            </a:r>
          </a:p>
          <a:p>
            <a:pPr>
              <a:buNone/>
            </a:pPr>
            <a:endParaRPr lang="cs-CZ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FDF7E-9B97-3D4B-8455-1EDD67CE4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617" y="3195102"/>
            <a:ext cx="5181600" cy="3328266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Práce s komunitou v několika liniích</a:t>
            </a:r>
          </a:p>
          <a:p>
            <a:pPr lvl="1"/>
            <a:r>
              <a:rPr lang="cs-CZ" sz="2000" dirty="0" smtClean="0"/>
              <a:t>1) </a:t>
            </a:r>
            <a:r>
              <a:rPr lang="cs-CZ" sz="2000" dirty="0" err="1" smtClean="0"/>
              <a:t>socioeducative</a:t>
            </a:r>
            <a:r>
              <a:rPr lang="cs-CZ" sz="2000" dirty="0" smtClean="0"/>
              <a:t> </a:t>
            </a:r>
            <a:r>
              <a:rPr lang="cs-CZ" sz="2000" dirty="0" err="1" smtClean="0"/>
              <a:t>programs</a:t>
            </a:r>
            <a:r>
              <a:rPr lang="cs-CZ" sz="2000" dirty="0" smtClean="0"/>
              <a:t> – práce s mladými lidmi a rodinami (probační program, sanace rodiny, denní centra, rezidenční služby,…)</a:t>
            </a:r>
          </a:p>
          <a:p>
            <a:pPr lvl="1"/>
            <a:r>
              <a:rPr lang="cs-CZ" sz="2000" dirty="0" smtClean="0"/>
              <a:t>2)</a:t>
            </a:r>
            <a:r>
              <a:rPr lang="cs-CZ" sz="2000" dirty="0" err="1" smtClean="0"/>
              <a:t>sociolaboral</a:t>
            </a:r>
            <a:r>
              <a:rPr lang="cs-CZ" sz="2000" dirty="0" smtClean="0"/>
              <a:t> </a:t>
            </a:r>
            <a:r>
              <a:rPr lang="cs-CZ" sz="2000" dirty="0" err="1" smtClean="0"/>
              <a:t>programs</a:t>
            </a:r>
            <a:r>
              <a:rPr lang="cs-CZ" sz="2000" dirty="0" smtClean="0"/>
              <a:t> – sem spadají terénní služby s </a:t>
            </a:r>
            <a:r>
              <a:rPr lang="cs-CZ" sz="2000" dirty="0" smtClean="0"/>
              <a:t>mládeží</a:t>
            </a:r>
          </a:p>
          <a:p>
            <a:pPr lvl="1"/>
            <a:r>
              <a:rPr lang="cs-CZ" sz="2000" dirty="0" smtClean="0"/>
              <a:t>Pokrytí službami cca. 750 mladých lidí v 10 lokalitách – 21 terénních pracovníků</a:t>
            </a:r>
            <a:endParaRPr lang="cs-CZ" sz="2000" dirty="0" smtClean="0"/>
          </a:p>
          <a:p>
            <a:pPr lvl="1"/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546" y="105197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01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Pamplona - </a:t>
            </a:r>
            <a:r>
              <a:rPr lang="cs-CZ" dirty="0" err="1"/>
              <a:t>Iruña</a:t>
            </a:r>
            <a:r>
              <a:rPr lang="cs-CZ" dirty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Hlavní </a:t>
            </a:r>
            <a:r>
              <a:rPr lang="cs-CZ" dirty="0"/>
              <a:t>město španělského autonomního společenství Navarra</a:t>
            </a:r>
            <a:r>
              <a:rPr lang="cs-CZ" dirty="0" smtClean="0"/>
              <a:t>.</a:t>
            </a:r>
          </a:p>
          <a:p>
            <a:r>
              <a:rPr lang="cs-CZ" dirty="0"/>
              <a:t>více než 196 000 </a:t>
            </a:r>
            <a:r>
              <a:rPr lang="cs-CZ" dirty="0" smtClean="0"/>
              <a:t>obyvatel</a:t>
            </a:r>
          </a:p>
          <a:p>
            <a:r>
              <a:rPr lang="cs-CZ" dirty="0" smtClean="0"/>
              <a:t>Běh s býky na slavnost Sv. </a:t>
            </a:r>
            <a:r>
              <a:rPr lang="cs-CZ" dirty="0" err="1" smtClean="0"/>
              <a:t>Fermína</a:t>
            </a:r>
            <a:endParaRPr lang="cs-CZ" dirty="0" smtClean="0"/>
          </a:p>
          <a:p>
            <a:r>
              <a:rPr lang="cs-CZ" dirty="0"/>
              <a:t>Opus Dei zde provozuje Navarrskou </a:t>
            </a:r>
            <a:r>
              <a:rPr lang="cs-CZ" dirty="0" smtClean="0"/>
              <a:t>univerzitu x ETA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680" y="4001294"/>
            <a:ext cx="128587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2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Pamplona - </a:t>
            </a:r>
            <a:r>
              <a:rPr lang="cs-CZ" dirty="0" err="1"/>
              <a:t>Iruña</a:t>
            </a:r>
            <a:r>
              <a:rPr lang="cs-CZ" dirty="0"/>
              <a:t>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4081" y="1893811"/>
            <a:ext cx="2958320" cy="4351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89" y="1892228"/>
            <a:ext cx="5442902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62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cs-CZ" dirty="0" err="1"/>
              <a:t>Asocacion</a:t>
            </a:r>
            <a:r>
              <a:rPr lang="cs-CZ" dirty="0"/>
              <a:t> Navarra </a:t>
            </a:r>
            <a:r>
              <a:rPr lang="cs-CZ" dirty="0" err="1"/>
              <a:t>Nuevo</a:t>
            </a:r>
            <a:r>
              <a:rPr lang="cs-CZ" dirty="0"/>
              <a:t> </a:t>
            </a:r>
            <a:r>
              <a:rPr lang="cs-CZ" dirty="0" err="1"/>
              <a:t>Futuro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Mobilní škola</a:t>
            </a:r>
          </a:p>
          <a:p>
            <a:r>
              <a:rPr lang="cs-CZ" dirty="0" err="1"/>
              <a:t>Streetwork</a:t>
            </a:r>
            <a:r>
              <a:rPr lang="cs-CZ" dirty="0"/>
              <a:t> s mládeží</a:t>
            </a:r>
          </a:p>
          <a:p>
            <a:r>
              <a:rPr lang="cs-CZ" dirty="0" err="1"/>
              <a:t>Arteterapeutické</a:t>
            </a:r>
            <a:r>
              <a:rPr lang="cs-CZ" dirty="0"/>
              <a:t> skupiny</a:t>
            </a:r>
          </a:p>
          <a:p>
            <a:pPr marL="0" indent="0">
              <a:buNone/>
            </a:pPr>
            <a:r>
              <a:rPr lang="cs-CZ" dirty="0"/>
              <a:t>= zájem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675" y="1950316"/>
            <a:ext cx="2532793" cy="252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5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Asocacion</a:t>
            </a:r>
            <a:r>
              <a:rPr lang="cs-CZ" dirty="0"/>
              <a:t> Navarra </a:t>
            </a:r>
            <a:r>
              <a:rPr lang="cs-CZ" dirty="0" err="1"/>
              <a:t>Nuevo</a:t>
            </a:r>
            <a:r>
              <a:rPr lang="cs-CZ" dirty="0"/>
              <a:t> </a:t>
            </a:r>
            <a:r>
              <a:rPr lang="cs-CZ" dirty="0" err="1"/>
              <a:t>Futuro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239679" cy="32276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344" y="2853539"/>
            <a:ext cx="5953611" cy="371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2024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eetwork" id="{084EE15A-1A40-B345-8A6D-E12C9DEA4419}" vid="{80990F90-EFA8-224B-A5B2-AA047D948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streetwork</Template>
  <TotalTime>225</TotalTime>
  <Words>692</Words>
  <Application>Microsoft Office PowerPoint</Application>
  <PresentationFormat>Širokoúhlá obrazovka</PresentationFormat>
  <Paragraphs>77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Impact</vt:lpstr>
      <vt:lpstr>Motiv Office</vt:lpstr>
      <vt:lpstr>STREETWORK 2019</vt:lpstr>
      <vt:lpstr>Španělsko </vt:lpstr>
      <vt:lpstr>Baskicko</vt:lpstr>
      <vt:lpstr>Vitoria - Gasteiz</vt:lpstr>
      <vt:lpstr>Irse Araba</vt:lpstr>
      <vt:lpstr>Pamplona - Iruña </vt:lpstr>
      <vt:lpstr>Pamplona - Iruña </vt:lpstr>
      <vt:lpstr>Asocacion Navarra Nuevo Futuro</vt:lpstr>
      <vt:lpstr>Asocacion Navarra Nuevo Futuro</vt:lpstr>
      <vt:lpstr>Chráněné bydlení pro mladé lidi v období domácí krize </vt:lpstr>
      <vt:lpstr>Systém sociální práce</vt:lpstr>
      <vt:lpstr>Financování</vt:lpstr>
      <vt:lpstr>Vývoj sociální práce v oblasti</vt:lpstr>
      <vt:lpstr>Srovnávání způsobů práce</vt:lpstr>
      <vt:lpstr>Srovnávání způsobů práce</vt:lpstr>
      <vt:lpstr>Dobrá praxe – čím se inspirovat</vt:lpstr>
      <vt:lpstr>Dobrá praxe – čím se inspirovat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STREETWORK 2019</dc:title>
  <dc:creator>Tomáš Janků</dc:creator>
  <cp:lastModifiedBy>Tomáš Janků</cp:lastModifiedBy>
  <cp:revision>26</cp:revision>
  <dcterms:created xsi:type="dcterms:W3CDTF">2019-04-17T14:37:28Z</dcterms:created>
  <dcterms:modified xsi:type="dcterms:W3CDTF">2019-04-23T08:21:19Z</dcterms:modified>
</cp:coreProperties>
</file>